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ink/ink1.xml" ContentType="application/inkml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71" r:id="rId3"/>
    <p:sldId id="272" r:id="rId4"/>
    <p:sldId id="273" r:id="rId5"/>
    <p:sldId id="284" r:id="rId6"/>
    <p:sldId id="285" r:id="rId7"/>
    <p:sldId id="286" r:id="rId8"/>
    <p:sldId id="287" r:id="rId9"/>
    <p:sldId id="281" r:id="rId10"/>
    <p:sldId id="276" r:id="rId11"/>
    <p:sldId id="265" r:id="rId12"/>
    <p:sldId id="277" r:id="rId13"/>
    <p:sldId id="280" r:id="rId14"/>
    <p:sldId id="266" r:id="rId15"/>
    <p:sldId id="267" r:id="rId16"/>
    <p:sldId id="268" r:id="rId17"/>
    <p:sldId id="269" r:id="rId18"/>
    <p:sldId id="282" r:id="rId19"/>
    <p:sldId id="279" r:id="rId20"/>
    <p:sldId id="283" r:id="rId21"/>
    <p:sldId id="274" r:id="rId22"/>
    <p:sldId id="275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10-01T04:51:22.272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</inkml:definitions>
  <inkml:trace contextRef="#ctx0" brushRef="#br0">18 0 24575,'0'0'0,"-7"0"0,-3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4035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57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90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0024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400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7248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2345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3303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072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783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4673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771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596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221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0204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7044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187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5290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95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9B71E2B-9FE4-4462-8887-2A8CDB46756E}" type="datetimeFigureOut">
              <a:rPr lang="it-IT" smtClean="0"/>
              <a:t>30/12/2025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07A7C-6819-461E-9F99-162C233012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4181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7087D5C-82DB-FBA3-68DB-411B90397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PNRR E INCLUSIONE SOCIALE 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F093DD27-582B-FE9E-D51B-C5DAE5FDFC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PROF.SSA AGATA MATARAZZO</a:t>
            </a:r>
          </a:p>
          <a:p>
            <a:r>
              <a:rPr lang="it-IT" dirty="0"/>
              <a:t>DIPARTIMENTO ECONOMIA E IMPRESA</a:t>
            </a:r>
          </a:p>
          <a:p>
            <a:r>
              <a:rPr lang="it-IT" dirty="0"/>
              <a:t>UNIVERSITA’ DEGLI STUDI DI CATANIA</a:t>
            </a:r>
          </a:p>
        </p:txBody>
      </p:sp>
      <mc:AlternateContent xmlns:mc="http://schemas.openxmlformats.org/markup-compatibility/2006">
        <mc:Choice xmlns:p14="http://schemas.microsoft.com/office/powerpoint/2010/main" xmlns:aink="http://schemas.microsoft.com/office/drawing/2016/ink" xmlns="" Requires="p14 aink">
          <p:contentPart p14:bwMode="auto" r:id="rId2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01B404AA-2FF4-5DF6-5C02-E0DB3037000D}"/>
                  </a:ext>
                </a:extLst>
              </p14:cNvPr>
              <p14:cNvContentPartPr/>
              <p14:nvPr/>
            </p14:nvContentPartPr>
            <p14:xfrm>
              <a:off x="2641804" y="3389859"/>
              <a:ext cx="6480" cy="360"/>
            </p14:xfrm>
          </p:contentPart>
        </mc:Choice>
        <mc:Fallback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01B404AA-2FF4-5DF6-5C02-E0DB3037000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24164" y="3371859"/>
                <a:ext cx="4212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34251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31A2A7C-17E6-931B-2DD2-F983BCF2F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8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SUSTAINABLE DEVELOPMENT</a:t>
            </a:r>
            <a:r>
              <a:rPr lang="it-IT" sz="1800" b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GOALS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it-IT" dirty="0"/>
          </a:p>
        </p:txBody>
      </p:sp>
      <p:pic>
        <p:nvPicPr>
          <p:cNvPr id="4" name="image2.png">
            <a:extLst>
              <a:ext uri="{FF2B5EF4-FFF2-40B4-BE49-F238E27FC236}">
                <a16:creationId xmlns:a16="http://schemas.microsoft.com/office/drawing/2014/main" xmlns="" id="{95EC7825-F6E9-F964-F1EB-A5246C2D33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430" y="877147"/>
            <a:ext cx="11596577" cy="532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09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753507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232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A4B40D6-D782-4C1B-1AA5-290396A2A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307777"/>
          </a:xfrm>
        </p:spPr>
        <p:txBody>
          <a:bodyPr>
            <a:normAutofit fontScale="90000"/>
          </a:bodyPr>
          <a:lstStyle/>
          <a:p>
            <a:r>
              <a:rPr lang="it-IT" sz="2000" b="1" dirty="0"/>
              <a:t>LE NORMATIVE DI  CERTIFICAZIONI VOLONTARIE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xmlns="" id="{0543E68C-E82F-81DF-04C3-EE6B510AD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7315200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xmlns="" id="{99CD1040-5F2A-712A-84BA-D443E876F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720" y="428208"/>
            <a:ext cx="3619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559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BA80D22-FD49-4736-F828-165036BF4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830997"/>
          </a:xfrm>
        </p:spPr>
        <p:txBody>
          <a:bodyPr>
            <a:normAutofit fontScale="90000"/>
          </a:bodyPr>
          <a:lstStyle/>
          <a:p>
            <a:pPr marL="75565"/>
            <a:r>
              <a:rPr lang="it-IT" sz="18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MODELLO</a:t>
            </a:r>
            <a:r>
              <a:rPr lang="it-IT" sz="1800" b="1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it-IT" sz="1800" b="1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QUATTRO LIVELLI DI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GARDENSWARTZ &amp; ROW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it-IT" dirty="0"/>
          </a:p>
        </p:txBody>
      </p:sp>
      <p:pic>
        <p:nvPicPr>
          <p:cNvPr id="4" name="image7.jpeg">
            <a:extLst>
              <a:ext uri="{FF2B5EF4-FFF2-40B4-BE49-F238E27FC236}">
                <a16:creationId xmlns:a16="http://schemas.microsoft.com/office/drawing/2014/main" xmlns="" id="{D290821E-5878-764E-E0EA-9E9D2F71EA5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99" y="838200"/>
            <a:ext cx="5925273" cy="55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55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1922AFC3-239D-C3FA-74F6-D840D4CC9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057400"/>
            <a:ext cx="88392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SO 30415:2021: New International Standard on Human Resource Management ...">
            <a:extLst>
              <a:ext uri="{FF2B5EF4-FFF2-40B4-BE49-F238E27FC236}">
                <a16:creationId xmlns:a16="http://schemas.microsoft.com/office/drawing/2014/main" xmlns="" id="{3C6DC2E6-DAAD-6A73-D8D7-EA7C68F6F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228601"/>
            <a:ext cx="36593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43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7D4F7EB5-9AE3-4B21-6113-3C5B98C378ED}"/>
              </a:ext>
            </a:extLst>
          </p:cNvPr>
          <p:cNvSpPr txBox="1"/>
          <p:nvPr/>
        </p:nvSpPr>
        <p:spPr>
          <a:xfrm>
            <a:off x="914400" y="152400"/>
            <a:ext cx="982980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1" i="0" dirty="0">
                <a:solidFill>
                  <a:srgbClr val="232323"/>
                </a:solidFill>
                <a:effectLst/>
                <a:latin typeface="Montserrat" panose="00000500000000000000" pitchFamily="2" charset="0"/>
              </a:rPr>
              <a:t>I 4 pilastri su cui si regge la norma ISO 30415:2021</a:t>
            </a:r>
            <a:endParaRPr lang="it-IT" b="0" i="0" dirty="0">
              <a:solidFill>
                <a:srgbClr val="232323"/>
              </a:solidFill>
              <a:effectLst/>
              <a:latin typeface="Montserrat" panose="000005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1" i="0" dirty="0" err="1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Pre</a:t>
            </a:r>
            <a:r>
              <a:rPr lang="it-IT" b="1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-requisiti: </a:t>
            </a: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comprendere, analizzare e saper gestire i rischi e le opportunità che generano le diversità: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Riconoscere le diversità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Dirigere efficacemente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Agire in modo responsabile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Lavorare e comunicare in modo inclusivo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Sostenere e promuovere D&amp;I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1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Accountability: </a:t>
            </a: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la leadership e l’organo direttivo sono responsabili per lo sviluppo dei principi e degli obiettivi di D&amp;I in 4 diversi settori: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Governance organizzativa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Leadership organizzativa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Responsabilità organizzative delegate per D&amp;I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Responsabilità individuali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1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Requisiti: </a:t>
            </a: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la normativa si pone dei requisiti da rispettare in relazione ad ogni tematica presa in considerazione dall’ISO 30415:2021 D&amp;I: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Azioni consigliate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Misure suggerite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Potenziali risultati</a:t>
            </a:r>
          </a:p>
        </p:txBody>
      </p:sp>
    </p:spTree>
    <p:extLst>
      <p:ext uri="{BB962C8B-B14F-4D97-AF65-F5344CB8AC3E}">
        <p14:creationId xmlns:p14="http://schemas.microsoft.com/office/powerpoint/2010/main" val="2696033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B42303BE-0362-20E2-5FA7-E7A6E70EB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304800"/>
            <a:ext cx="11201400" cy="2743200"/>
          </a:xfrm>
        </p:spPr>
        <p:txBody>
          <a:bodyPr>
            <a:normAutofit lnSpcReduction="10000"/>
          </a:bodyPr>
          <a:lstStyle/>
          <a:p>
            <a:pPr lvl="4"/>
            <a:r>
              <a:rPr lang="it-IT" b="1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Valutazione: </a:t>
            </a: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la ISO 30415:2021 D&amp;I fornisce differenti approcci di valutazione ed analisi di D&amp;I in 7 aree di analisi, per quanto riguarda gli indicatori di performance: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Competenze e responsabilità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D&amp;I Framework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Cultura inclusiva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HR management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Prodotti e servizi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Procurement e supply chain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it-IT" b="0" i="0" dirty="0">
                <a:solidFill>
                  <a:srgbClr val="616161"/>
                </a:solidFill>
                <a:effectLst/>
                <a:latin typeface="Open Sans" panose="020B0606030504020204" pitchFamily="34" charset="0"/>
              </a:rPr>
              <a:t>Relazioni con gli stakeholder esterni</a:t>
            </a:r>
          </a:p>
          <a:p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A41C2688-05FA-F309-F2B8-126FFDEB440B}"/>
              </a:ext>
            </a:extLst>
          </p:cNvPr>
          <p:cNvSpPr txBox="1"/>
          <p:nvPr/>
        </p:nvSpPr>
        <p:spPr>
          <a:xfrm>
            <a:off x="228600" y="2887682"/>
            <a:ext cx="11049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it-IT" b="1" i="0" dirty="0">
                <a:effectLst/>
                <a:latin typeface="Rubik"/>
              </a:rPr>
              <a:t>Benefici</a:t>
            </a:r>
            <a:endParaRPr lang="it-IT" b="0" i="0" dirty="0">
              <a:effectLst/>
              <a:latin typeface="Rubik"/>
            </a:endParaRPr>
          </a:p>
          <a:p>
            <a:pPr fontAlgn="base"/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L’implementazione ed il rilascio dell’attestazione </a:t>
            </a:r>
            <a:r>
              <a:rPr lang="it-IT" b="1" i="0" dirty="0">
                <a:solidFill>
                  <a:srgbClr val="000000"/>
                </a:solidFill>
                <a:effectLst/>
                <a:latin typeface="Rubik"/>
              </a:rPr>
              <a:t>ISO</a:t>
            </a:r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 </a:t>
            </a:r>
            <a:r>
              <a:rPr lang="it-IT" b="1" i="0" dirty="0">
                <a:solidFill>
                  <a:srgbClr val="000000"/>
                </a:solidFill>
                <a:effectLst/>
                <a:latin typeface="Rubik"/>
              </a:rPr>
              <a:t>30415</a:t>
            </a:r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 comporterà diversi </a:t>
            </a:r>
            <a:r>
              <a:rPr lang="it-IT" b="1" i="0" dirty="0">
                <a:solidFill>
                  <a:srgbClr val="000000"/>
                </a:solidFill>
                <a:effectLst/>
                <a:latin typeface="Rubik"/>
              </a:rPr>
              <a:t>vantaggi</a:t>
            </a:r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 sia per le </a:t>
            </a:r>
            <a:r>
              <a:rPr lang="it-IT" b="1" i="0" dirty="0">
                <a:solidFill>
                  <a:srgbClr val="000000"/>
                </a:solidFill>
                <a:effectLst/>
                <a:latin typeface="Rubik"/>
              </a:rPr>
              <a:t>organizzazioni</a:t>
            </a:r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 che per i </a:t>
            </a:r>
            <a:r>
              <a:rPr lang="it-IT" b="1" i="0" dirty="0">
                <a:solidFill>
                  <a:srgbClr val="000000"/>
                </a:solidFill>
                <a:effectLst/>
                <a:latin typeface="Rubik"/>
              </a:rPr>
              <a:t>lavoratori</a:t>
            </a:r>
            <a:endParaRPr lang="it-IT" b="0" i="0" dirty="0">
              <a:solidFill>
                <a:srgbClr val="000000"/>
              </a:solidFill>
              <a:effectLst/>
              <a:latin typeface="Rubik"/>
            </a:endParaRPr>
          </a:p>
          <a:p>
            <a:pPr fontAlgn="base"/>
            <a:r>
              <a:rPr lang="it-IT" b="1" i="0" dirty="0">
                <a:solidFill>
                  <a:srgbClr val="4E5652"/>
                </a:solidFill>
                <a:effectLst/>
                <a:latin typeface="Rubik"/>
              </a:rPr>
              <a:t>Valorizzazione dipendenti</a:t>
            </a:r>
            <a:endParaRPr lang="it-IT" b="0" i="0" dirty="0">
              <a:solidFill>
                <a:srgbClr val="4E5652"/>
              </a:solidFill>
              <a:effectLst/>
              <a:latin typeface="Rubik"/>
            </a:endParaRPr>
          </a:p>
          <a:p>
            <a:pPr fontAlgn="base"/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con conseguente aumento della produttività</a:t>
            </a:r>
          </a:p>
          <a:p>
            <a:pPr fontAlgn="base"/>
            <a:r>
              <a:rPr lang="it-IT" b="1" i="0" dirty="0">
                <a:solidFill>
                  <a:srgbClr val="4E5652"/>
                </a:solidFill>
                <a:effectLst/>
                <a:latin typeface="Rubik"/>
              </a:rPr>
              <a:t>Identificazione ed eliminazione</a:t>
            </a:r>
            <a:endParaRPr lang="it-IT" b="0" i="0" dirty="0">
              <a:solidFill>
                <a:srgbClr val="4E5652"/>
              </a:solidFill>
              <a:effectLst/>
              <a:latin typeface="Rubik"/>
            </a:endParaRPr>
          </a:p>
          <a:p>
            <a:pPr fontAlgn="base"/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di eventuali situazioni di rischio nel campo della diversità ed inclusione</a:t>
            </a:r>
          </a:p>
          <a:p>
            <a:pPr fontAlgn="base"/>
            <a:r>
              <a:rPr lang="it-IT" b="1" i="0" dirty="0">
                <a:solidFill>
                  <a:srgbClr val="4E5652"/>
                </a:solidFill>
                <a:effectLst/>
                <a:latin typeface="Rubik"/>
              </a:rPr>
              <a:t>Maggiore trasparenza </a:t>
            </a:r>
            <a:r>
              <a:rPr lang="it-IT" b="1" i="0" dirty="0">
                <a:solidFill>
                  <a:srgbClr val="000000"/>
                </a:solidFill>
                <a:effectLst/>
                <a:latin typeface="Rubik"/>
              </a:rPr>
              <a:t>per gli stakeholder</a:t>
            </a:r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 e dimostrazione del proprio impegno sul tema</a:t>
            </a:r>
          </a:p>
          <a:p>
            <a:pPr fontAlgn="base"/>
            <a:r>
              <a:rPr lang="it-IT" b="1" i="0" dirty="0">
                <a:solidFill>
                  <a:srgbClr val="4E5652"/>
                </a:solidFill>
                <a:effectLst/>
                <a:latin typeface="Rubik"/>
              </a:rPr>
              <a:t>Migliore immagine</a:t>
            </a:r>
            <a:endParaRPr lang="it-IT" b="0" i="0" dirty="0">
              <a:solidFill>
                <a:srgbClr val="4E5652"/>
              </a:solidFill>
              <a:effectLst/>
              <a:latin typeface="Rubik"/>
            </a:endParaRPr>
          </a:p>
          <a:p>
            <a:pPr fontAlgn="base"/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aziendale e reputazionale</a:t>
            </a:r>
          </a:p>
          <a:p>
            <a:pPr fontAlgn="base"/>
            <a:r>
              <a:rPr lang="it-IT" b="1" i="0" dirty="0">
                <a:solidFill>
                  <a:srgbClr val="4E5652"/>
                </a:solidFill>
                <a:effectLst/>
                <a:latin typeface="Rubik"/>
              </a:rPr>
              <a:t>Punteggi premiali</a:t>
            </a:r>
            <a:endParaRPr lang="it-IT" b="0" i="0" dirty="0">
              <a:solidFill>
                <a:srgbClr val="4E5652"/>
              </a:solidFill>
              <a:effectLst/>
              <a:latin typeface="Rubik"/>
            </a:endParaRPr>
          </a:p>
          <a:p>
            <a:pPr fontAlgn="base"/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nei bandi di gara pubblici</a:t>
            </a:r>
          </a:p>
          <a:p>
            <a:pPr fontAlgn="base"/>
            <a:r>
              <a:rPr lang="it-IT" b="1" i="0" dirty="0">
                <a:solidFill>
                  <a:srgbClr val="4E5652"/>
                </a:solidFill>
                <a:effectLst/>
                <a:latin typeface="Rubik"/>
              </a:rPr>
              <a:t>Resilienza e sostenibilità</a:t>
            </a:r>
            <a:endParaRPr lang="it-IT" b="0" i="0" dirty="0">
              <a:solidFill>
                <a:srgbClr val="4E5652"/>
              </a:solidFill>
              <a:effectLst/>
              <a:latin typeface="Rubik"/>
            </a:endParaRPr>
          </a:p>
          <a:p>
            <a:pPr fontAlgn="base"/>
            <a:r>
              <a:rPr lang="it-IT" b="0" i="0" dirty="0">
                <a:solidFill>
                  <a:srgbClr val="000000"/>
                </a:solidFill>
                <a:effectLst/>
                <a:latin typeface="Rubik"/>
              </a:rPr>
              <a:t>miglioramento in linea con i </a:t>
            </a:r>
            <a:r>
              <a:rPr lang="it-IT" b="1" i="0" dirty="0">
                <a:solidFill>
                  <a:srgbClr val="000000"/>
                </a:solidFill>
                <a:effectLst/>
                <a:latin typeface="Rubik"/>
              </a:rPr>
              <a:t>goal 5- 8-9-10 dei 17 </a:t>
            </a:r>
            <a:r>
              <a:rPr lang="it-IT" b="1" i="0" dirty="0" err="1">
                <a:solidFill>
                  <a:srgbClr val="000000"/>
                </a:solidFill>
                <a:effectLst/>
                <a:latin typeface="Rubik"/>
              </a:rPr>
              <a:t>SDGs</a:t>
            </a:r>
            <a:endParaRPr lang="it-IT" b="0" i="0" dirty="0">
              <a:solidFill>
                <a:srgbClr val="000000"/>
              </a:solidFill>
              <a:effectLst/>
              <a:latin typeface="Rubik"/>
            </a:endParaRPr>
          </a:p>
        </p:txBody>
      </p:sp>
    </p:spTree>
    <p:extLst>
      <p:ext uri="{BB962C8B-B14F-4D97-AF65-F5344CB8AC3E}">
        <p14:creationId xmlns:p14="http://schemas.microsoft.com/office/powerpoint/2010/main" val="4160068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64F60120-D068-E975-930E-627929A15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5588"/>
            <a:ext cx="4724400" cy="23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7190B23E-665D-E9A9-9979-66BCFF108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2" y="2498"/>
            <a:ext cx="69341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arità di genere e prassi UNI/PdR 125:2022: di che cosa si tratta? Come ...">
            <a:extLst>
              <a:ext uri="{FF2B5EF4-FFF2-40B4-BE49-F238E27FC236}">
                <a16:creationId xmlns:a16="http://schemas.microsoft.com/office/drawing/2014/main" xmlns="" id="{B059E1FC-D49C-55B9-0AE6-1C9026F43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86200"/>
            <a:ext cx="3581400" cy="252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647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BEAF9AA-478F-4030-C74D-AF479AB8A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276999"/>
          </a:xfrm>
        </p:spPr>
        <p:txBody>
          <a:bodyPr>
            <a:normAutofit fontScale="90000"/>
          </a:bodyPr>
          <a:lstStyle/>
          <a:p>
            <a:r>
              <a:rPr lang="it-IT" sz="1800" b="1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</a:t>
            </a:r>
            <a:r>
              <a:rPr lang="it-IT" sz="1800" b="1" kern="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b="1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RISCHIO</a:t>
            </a:r>
            <a:r>
              <a:rPr lang="it-IT" sz="1800" b="1" kern="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b="1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ALL’OPPORTUNITÀ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942B3460-42FF-170F-5C8F-F72133E18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914" y="701963"/>
            <a:ext cx="10972800" cy="1661993"/>
          </a:xfrm>
        </p:spPr>
        <p:txBody>
          <a:bodyPr>
            <a:normAutofit lnSpcReduction="10000"/>
          </a:bodyPr>
          <a:lstStyle/>
          <a:p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lettura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grafico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parte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basso,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</a:t>
            </a:r>
            <a:r>
              <a:rPr lang="it-IT" sz="1800" kern="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gli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atteggiamenti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difensivi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prevenzione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dei</a:t>
            </a:r>
            <a:r>
              <a:rPr lang="it-IT" sz="1800" kern="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rischi</a:t>
            </a:r>
            <a:r>
              <a:rPr lang="it-IT" sz="1800" kern="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legali e d’immagine che potrebbero derivare da eventuali accuse di discriminazione ed in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risposta alla crescente necessità imposta dalle Pubbliche amministrazioni di documentare il</a:t>
            </a:r>
            <a:r>
              <a:rPr lang="it-IT" sz="1800" kern="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rispetto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dei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diritti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delle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proprie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risorse,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z="1800" kern="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poi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salire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verso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l’alto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della</a:t>
            </a:r>
            <a:r>
              <a:rPr lang="it-IT" sz="1800" kern="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figura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it-IT" sz="1800" kern="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cui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</a:t>
            </a:r>
            <a:r>
              <a:rPr lang="it-IT" sz="1800" kern="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trovano</a:t>
            </a:r>
            <a:r>
              <a:rPr lang="it-IT" sz="1800" kern="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 politiche pro-attive che consentono il miglioramento dei risultati aziendali, migliorando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gestione delle risorse umane, rafforzando le prospettive di successo dell’azienda sul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mercato</a:t>
            </a:r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 la sua</a:t>
            </a:r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competitività a lungo termine</a:t>
            </a:r>
            <a:endParaRPr lang="it-IT" dirty="0"/>
          </a:p>
        </p:txBody>
      </p:sp>
      <p:pic>
        <p:nvPicPr>
          <p:cNvPr id="4" name="image8.png">
            <a:extLst>
              <a:ext uri="{FF2B5EF4-FFF2-40B4-BE49-F238E27FC236}">
                <a16:creationId xmlns:a16="http://schemas.microsoft.com/office/drawing/2014/main" xmlns="" id="{AC44D496-B72A-2B89-9406-86DA37CA798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2230905"/>
            <a:ext cx="6553200" cy="452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8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B6BC1E5-A7E3-C691-A350-1B7BDCF55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615553"/>
          </a:xfrm>
        </p:spPr>
        <p:txBody>
          <a:bodyPr>
            <a:normAutofit fontScale="90000"/>
          </a:bodyPr>
          <a:lstStyle/>
          <a:p>
            <a:r>
              <a:rPr lang="it-IT" sz="2000" b="1" dirty="0"/>
              <a:t>DECRETO 23 luglio 2019 Linee guida per la realizzazione di sistemi di valutazione dell'impatto sociale delle </a:t>
            </a:r>
            <a:r>
              <a:rPr lang="it-IT" sz="2000" b="1" dirty="0" err="1"/>
              <a:t>attivita'</a:t>
            </a:r>
            <a:r>
              <a:rPr lang="it-IT" sz="2000" b="1" dirty="0"/>
              <a:t> svolte dagli enti del Terzo settore.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C97FC157-FE83-7F7A-9BE5-96355248F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77340"/>
            <a:ext cx="10972800" cy="3693319"/>
          </a:xfrm>
        </p:spPr>
        <p:txBody>
          <a:bodyPr>
            <a:normAutofit fontScale="85000" lnSpcReduction="10000"/>
          </a:bodyPr>
          <a:lstStyle/>
          <a:p>
            <a:r>
              <a:rPr lang="it-IT" sz="2400" dirty="0"/>
              <a:t>Il processo per arrivare a misurare l'impatto sociale </a:t>
            </a:r>
            <a:r>
              <a:rPr lang="it-IT" sz="2400" dirty="0" err="1"/>
              <a:t>dovra'</a:t>
            </a:r>
            <a:r>
              <a:rPr lang="it-IT" sz="2400" dirty="0"/>
              <a:t> prevedere le seguenti fasi: </a:t>
            </a:r>
          </a:p>
          <a:p>
            <a:endParaRPr lang="it-IT" sz="2400" dirty="0"/>
          </a:p>
          <a:p>
            <a:pPr marL="342900" indent="-342900">
              <a:buAutoNum type="arabicPeriod"/>
            </a:pPr>
            <a:r>
              <a:rPr lang="it-IT" sz="2400" dirty="0"/>
              <a:t>analisi del contesto e dei bisogni partecipata dagli stakeholders;</a:t>
            </a:r>
          </a:p>
          <a:p>
            <a:r>
              <a:rPr lang="it-IT" sz="2400" dirty="0"/>
              <a:t> 2. pianificazione degli obiettivi di impatto;</a:t>
            </a:r>
          </a:p>
          <a:p>
            <a:r>
              <a:rPr lang="it-IT" sz="2400" dirty="0"/>
              <a:t>3. analisi delle </a:t>
            </a:r>
            <a:r>
              <a:rPr lang="it-IT" sz="2400" dirty="0" err="1"/>
              <a:t>attivita'</a:t>
            </a:r>
            <a:r>
              <a:rPr lang="it-IT" sz="2400" dirty="0"/>
              <a:t> e scelta di metodologia, strumento, tempistica della misurazione rispetto agli obiettivi prefissati e alle caratteristiche dell'intervento;</a:t>
            </a:r>
          </a:p>
          <a:p>
            <a:r>
              <a:rPr lang="it-IT" sz="2400" dirty="0"/>
              <a:t> 4. valutazione: attribuzione di un valore, ossia di un significato ai risultati conseguiti dal processo di misurazione; 5. comunicazione degli esiti della valutazione che costituiranno la base informativa per la riformulazione di strategie e conseguenti obiettivi che l'organizzazione si </a:t>
            </a:r>
            <a:r>
              <a:rPr lang="it-IT" sz="2400" dirty="0" err="1"/>
              <a:t>porra'</a:t>
            </a:r>
            <a:r>
              <a:rPr lang="it-IT" sz="2400" dirty="0"/>
              <a:t> per lo sviluppo futuro delle proprie iniziative. </a:t>
            </a:r>
          </a:p>
        </p:txBody>
      </p:sp>
    </p:spTree>
    <p:extLst>
      <p:ext uri="{BB962C8B-B14F-4D97-AF65-F5344CB8AC3E}">
        <p14:creationId xmlns:p14="http://schemas.microsoft.com/office/powerpoint/2010/main" val="2944771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FA00266-C187-8ACE-7521-9DE422CB8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276999"/>
          </a:xfrm>
        </p:spPr>
        <p:txBody>
          <a:bodyPr>
            <a:normAutofit fontScale="90000"/>
          </a:bodyPr>
          <a:lstStyle/>
          <a:p>
            <a:r>
              <a:rPr lang="it-IT" dirty="0"/>
              <a:t>PNRR PIANO NAZIONALE RIPRESA E RESILIENZA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5938CF9D-981C-0973-7F11-9C376F3D5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364" y="804209"/>
            <a:ext cx="10972800" cy="3942105"/>
          </a:xfrm>
        </p:spPr>
        <p:txBody>
          <a:bodyPr/>
          <a:lstStyle/>
          <a:p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parità di genere è stata anche inclusa nel Piano Nazionale di Ripresa e Resilienza come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priorità dell’inclusione sociale, con l’obiettivo di incrementare il punteggio nella classifica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dell’Indice di uguaglianza di genere, promuovendo l’occupazione femminile attraverso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incentivi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 inserimento di</a:t>
            </a:r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clausole</a:t>
            </a:r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nei progetti finanziati dal</a:t>
            </a:r>
            <a:r>
              <a:rPr lang="it-IT" sz="1800" kern="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PNRR.</a:t>
            </a:r>
          </a:p>
          <a:p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5565" marR="185420" algn="just">
              <a:spcBef>
                <a:spcPts val="450"/>
              </a:spcBef>
              <a:spcAft>
                <a:spcPts val="0"/>
              </a:spcAft>
            </a:pP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Il PNRR è un documento programmatico, finanziato dal programma Next Generation EU,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 delinea vari interventi finalizzati alla risoluzione di alcune problematiche presenti in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Italia che non consentono un corretto sviluppo ed una adeguata crescita del territorio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italiano.</a:t>
            </a:r>
          </a:p>
          <a:p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Nell’ottobre</a:t>
            </a:r>
            <a:r>
              <a:rPr lang="it-IT" sz="1800" kern="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2021,</a:t>
            </a:r>
            <a:r>
              <a:rPr lang="it-IT" sz="1800" kern="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it-IT" sz="1800" kern="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Italia,</a:t>
            </a:r>
            <a:r>
              <a:rPr lang="it-IT" sz="1800" kern="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è</a:t>
            </a:r>
            <a:r>
              <a:rPr lang="it-IT" sz="1800" kern="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stata,</a:t>
            </a:r>
            <a:r>
              <a:rPr lang="it-IT" sz="1800" kern="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inoltre,</a:t>
            </a:r>
            <a:r>
              <a:rPr lang="it-IT" sz="1800" kern="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approvata</a:t>
            </a:r>
            <a:r>
              <a:rPr lang="it-IT" sz="1800" kern="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</a:t>
            </a:r>
            <a:r>
              <a:rPr lang="it-IT" sz="1800" kern="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Legge</a:t>
            </a:r>
            <a:r>
              <a:rPr lang="it-IT" sz="1800" kern="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sulla</a:t>
            </a:r>
            <a:r>
              <a:rPr lang="it-IT" sz="1800" kern="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Parità</a:t>
            </a:r>
            <a:r>
              <a:rPr lang="it-IT" sz="1800" kern="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salariale,</a:t>
            </a:r>
            <a:r>
              <a:rPr lang="it-IT" sz="1800" kern="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</a:t>
            </a:r>
            <a:r>
              <a:rPr lang="it-IT" sz="1800" kern="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prevede</a:t>
            </a:r>
            <a:r>
              <a:rPr lang="it-IT" sz="1800" kern="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incentivi</a:t>
            </a:r>
            <a:r>
              <a:rPr lang="it-IT" sz="1800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all’assunzione</a:t>
            </a:r>
            <a:r>
              <a:rPr lang="it-IT" sz="1800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delle</a:t>
            </a:r>
            <a:r>
              <a:rPr lang="it-IT" sz="1800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donne</a:t>
            </a:r>
            <a:r>
              <a:rPr lang="it-IT" sz="1800" kern="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it-IT" sz="1800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sgravi</a:t>
            </a:r>
            <a:r>
              <a:rPr lang="it-IT" sz="1800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fiscali</a:t>
            </a:r>
            <a:r>
              <a:rPr lang="it-IT" sz="1800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qualora</a:t>
            </a:r>
            <a:r>
              <a:rPr lang="it-IT" sz="1800" kern="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venissero</a:t>
            </a:r>
            <a:r>
              <a:rPr lang="it-IT" sz="1800" kern="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adottate</a:t>
            </a:r>
            <a:r>
              <a:rPr lang="it-IT" sz="1800" kern="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delle</a:t>
            </a:r>
            <a:r>
              <a:rPr lang="it-IT" sz="1800" kern="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politiche che consentano di conciliare tempi di vita e di lavoro per le donne lavoratrici</a:t>
            </a:r>
          </a:p>
          <a:p>
            <a:endParaRPr lang="it-IT" dirty="0">
              <a:latin typeface="Times New Roman" panose="02020603050405020304" pitchFamily="18" charset="0"/>
            </a:endParaRPr>
          </a:p>
          <a:p>
            <a:endParaRPr lang="it-IT" dirty="0">
              <a:latin typeface="Times New Roman" panose="02020603050405020304" pitchFamily="18" charset="0"/>
            </a:endParaRPr>
          </a:p>
          <a:p>
            <a:endParaRPr lang="it-IT" dirty="0">
              <a:latin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4" name="image6.jpeg">
            <a:extLst>
              <a:ext uri="{FF2B5EF4-FFF2-40B4-BE49-F238E27FC236}">
                <a16:creationId xmlns:a16="http://schemas.microsoft.com/office/drawing/2014/main" xmlns="" id="{F4DE5093-7BAC-DCB1-3E61-D5D0B3206B4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3543935"/>
            <a:ext cx="5611495" cy="303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984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5F150AC-B898-2208-3542-AC77CFC3E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369332"/>
          </a:xfrm>
        </p:spPr>
        <p:txBody>
          <a:bodyPr>
            <a:normAutofit fontScale="90000"/>
          </a:bodyPr>
          <a:lstStyle/>
          <a:p>
            <a:r>
              <a:rPr lang="it-IT" sz="2400" b="1" dirty="0"/>
              <a:t>Valutazione impatto sociale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87973279-B646-A885-4EC4-7A0DB99C2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10972800" cy="6278642"/>
          </a:xfrm>
        </p:spPr>
        <p:txBody>
          <a:bodyPr>
            <a:normAutofit fontScale="85000" lnSpcReduction="10000"/>
          </a:bodyPr>
          <a:lstStyle/>
          <a:p>
            <a:r>
              <a:rPr lang="it-IT" sz="2400" dirty="0"/>
              <a:t>La VIS si ispira ai seguenti principi:</a:t>
            </a:r>
          </a:p>
          <a:p>
            <a:endParaRPr lang="it-IT" sz="2400" dirty="0"/>
          </a:p>
          <a:p>
            <a:r>
              <a:rPr lang="it-IT" sz="2400" dirty="0"/>
              <a:t> </a:t>
            </a:r>
            <a:r>
              <a:rPr lang="it-IT" sz="2400" dirty="0" err="1"/>
              <a:t>intenzionalita'</a:t>
            </a:r>
            <a:r>
              <a:rPr lang="it-IT" sz="2400" dirty="0"/>
              <a:t>: il sistema di valutazione deve essere connesso alla valutazione di obiettivi strategici dell'organizzazione;</a:t>
            </a:r>
          </a:p>
          <a:p>
            <a:r>
              <a:rPr lang="it-IT" sz="2400" dirty="0"/>
              <a:t> rilevanza: inclusione di tutte le informazioni utili a dare evidenza dell'interesse generale perseguito e della dimensione comunitaria </a:t>
            </a:r>
            <a:r>
              <a:rPr lang="it-IT" sz="2400" dirty="0" err="1"/>
              <a:t>dell'attivita'</a:t>
            </a:r>
            <a:r>
              <a:rPr lang="it-IT" sz="2400" dirty="0"/>
              <a:t> svolta; </a:t>
            </a:r>
          </a:p>
          <a:p>
            <a:r>
              <a:rPr lang="it-IT" sz="2400" dirty="0" err="1"/>
              <a:t>affidabilita'</a:t>
            </a:r>
            <a:r>
              <a:rPr lang="it-IT" sz="2400" dirty="0"/>
              <a:t>: informazioni precise, veritiere ed eque, con specifica indicazione delle fonti dei dati; </a:t>
            </a:r>
          </a:p>
          <a:p>
            <a:r>
              <a:rPr lang="it-IT" sz="2400" dirty="0" err="1"/>
              <a:t>misurabilita'</a:t>
            </a:r>
            <a:r>
              <a:rPr lang="it-IT" sz="2400" dirty="0"/>
              <a:t>: le </a:t>
            </a:r>
            <a:r>
              <a:rPr lang="it-IT" sz="2400" dirty="0" err="1"/>
              <a:t>attivita'</a:t>
            </a:r>
            <a:r>
              <a:rPr lang="it-IT" sz="2400" dirty="0"/>
              <a:t> oggetto di valutazione che possono essere ricondotte a parametri quantitativi devono essere opportunamente misurate. </a:t>
            </a:r>
          </a:p>
          <a:p>
            <a:endParaRPr lang="it-IT" sz="2400" dirty="0"/>
          </a:p>
          <a:p>
            <a:r>
              <a:rPr lang="it-IT" sz="2400" dirty="0"/>
              <a:t>A tal fine, gli ETS dovranno prevedere un sistema di valutazione che identifichi:</a:t>
            </a:r>
          </a:p>
          <a:p>
            <a:r>
              <a:rPr lang="it-IT" sz="2400" dirty="0"/>
              <a:t> a) le dimensioni di valore che le </a:t>
            </a:r>
            <a:r>
              <a:rPr lang="it-IT" sz="2400" dirty="0" err="1"/>
              <a:t>attivita'</a:t>
            </a:r>
            <a:r>
              <a:rPr lang="it-IT" sz="2400" dirty="0"/>
              <a:t> perseguono;</a:t>
            </a:r>
          </a:p>
          <a:p>
            <a:r>
              <a:rPr lang="it-IT" sz="2400" dirty="0"/>
              <a:t> b) gli indici e gli indicatori coerenti con le </a:t>
            </a:r>
            <a:r>
              <a:rPr lang="it-IT" sz="2400" dirty="0" err="1"/>
              <a:t>attivita'</a:t>
            </a:r>
            <a:r>
              <a:rPr lang="it-IT" sz="2400" dirty="0"/>
              <a:t> oggetto della valutazione; </a:t>
            </a:r>
          </a:p>
          <a:p>
            <a:r>
              <a:rPr lang="it-IT" sz="2400" dirty="0"/>
              <a:t>c) </a:t>
            </a:r>
            <a:r>
              <a:rPr lang="it-IT" sz="2400" dirty="0" err="1"/>
              <a:t>comparabilita'</a:t>
            </a:r>
            <a:r>
              <a:rPr lang="it-IT" sz="2400" dirty="0"/>
              <a:t>: restituzione dei dati che consenta la </a:t>
            </a:r>
            <a:r>
              <a:rPr lang="it-IT" sz="2400" dirty="0" err="1"/>
              <a:t>comparabilita'</a:t>
            </a:r>
            <a:r>
              <a:rPr lang="it-IT" sz="2400" dirty="0"/>
              <a:t> nel tempo; </a:t>
            </a:r>
          </a:p>
          <a:p>
            <a:r>
              <a:rPr lang="it-IT" sz="2400" dirty="0"/>
              <a:t>d) trasparenza e comunicazione: restituzione pubblica della valutazione di impatto e del processo partecipativo degli stakeholders. </a:t>
            </a:r>
          </a:p>
        </p:txBody>
      </p:sp>
    </p:spTree>
    <p:extLst>
      <p:ext uri="{BB962C8B-B14F-4D97-AF65-F5344CB8AC3E}">
        <p14:creationId xmlns:p14="http://schemas.microsoft.com/office/powerpoint/2010/main" val="978288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7902EB00-E2A1-FA53-EE1A-D7965E822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30228"/>
            <a:ext cx="7229475" cy="542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C9233F6F-111C-0D84-E76C-F1A61E20F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24" y="332853"/>
            <a:ext cx="10973751" cy="109737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7F7C519D-BE37-8513-2B14-1F5736748C65}"/>
              </a:ext>
            </a:extLst>
          </p:cNvPr>
          <p:cNvSpPr txBox="1"/>
          <p:nvPr/>
        </p:nvSpPr>
        <p:spPr>
          <a:xfrm>
            <a:off x="1409699" y="332853"/>
            <a:ext cx="9372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000000"/>
                </a:solidFill>
                <a:effectLst/>
                <a:latin typeface="Raleway" pitchFamily="2" charset="0"/>
              </a:rPr>
              <a:t>Il </a:t>
            </a:r>
            <a:r>
              <a:rPr lang="it-IT" b="1" i="0" dirty="0">
                <a:solidFill>
                  <a:srgbClr val="000000"/>
                </a:solidFill>
                <a:effectLst/>
                <a:latin typeface="Raleway" pitchFamily="2" charset="0"/>
              </a:rPr>
              <a:t>bilancio sociale</a:t>
            </a:r>
            <a:r>
              <a:rPr lang="it-IT" b="0" i="0" dirty="0">
                <a:solidFill>
                  <a:srgbClr val="000000"/>
                </a:solidFill>
                <a:effectLst/>
                <a:latin typeface="Raleway" pitchFamily="2" charset="0"/>
              </a:rPr>
              <a:t> è un documento che illustra le </a:t>
            </a:r>
            <a:r>
              <a:rPr lang="it-IT" b="1" i="0" dirty="0">
                <a:solidFill>
                  <a:srgbClr val="000000"/>
                </a:solidFill>
                <a:effectLst/>
                <a:latin typeface="Raleway" pitchFamily="2" charset="0"/>
              </a:rPr>
              <a:t>ricadute positive</a:t>
            </a:r>
            <a:r>
              <a:rPr lang="it-IT" b="0" i="0" dirty="0">
                <a:solidFill>
                  <a:srgbClr val="000000"/>
                </a:solidFill>
                <a:effectLst/>
                <a:latin typeface="Raleway" pitchFamily="2" charset="0"/>
              </a:rPr>
              <a:t> di un’attività economica o di un’organizzazione sui </a:t>
            </a:r>
            <a:r>
              <a:rPr lang="it-IT" b="1" i="0" dirty="0">
                <a:solidFill>
                  <a:srgbClr val="000000"/>
                </a:solidFill>
                <a:effectLst/>
                <a:latin typeface="Raleway" pitchFamily="2" charset="0"/>
              </a:rPr>
              <a:t>cittadini</a:t>
            </a:r>
            <a:r>
              <a:rPr lang="it-IT" b="0" i="0" dirty="0">
                <a:solidFill>
                  <a:srgbClr val="000000"/>
                </a:solidFill>
                <a:effectLst/>
                <a:latin typeface="Raleway" pitchFamily="2" charset="0"/>
              </a:rPr>
              <a:t> e sui diversi soggetti con i quali essa si relaziona. Facoltativo per la maggior parte delle imprese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55351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EE7107FE-6DE1-6AC8-C118-D3642F68D5E7}"/>
              </a:ext>
            </a:extLst>
          </p:cNvPr>
          <p:cNvSpPr txBox="1"/>
          <p:nvPr/>
        </p:nvSpPr>
        <p:spPr>
          <a:xfrm>
            <a:off x="228600" y="335845"/>
            <a:ext cx="1036320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Linee guida per la redazione del bilancio sociale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aleway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Le linee guida adottate con Decreto del ministro del Lavoro il 4 luglio 2019 delineano i principi base del bilancio sociale.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Completezza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è necessario identificare i principali stakeholder e inserire solo le informazioni rilevanti al fine della comprensione della situazione o degli aspetti che potrebbero determinare il comportamento degli stakeholder.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Rilevanza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al contempo nessuna informazione rilevante deve essere omessa.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Trasparenza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è necessario chiarire i criteri usati per ottenere e organizzare le informazioni.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Neutralità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il modo in cui le informazioni vengono esposte deve essere imparziale e oggettivo.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Competenza di periodo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si documentano le attività relative all’anno di riferimento.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Comparabilità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è opportuno inserire dati che consentano un confronto sul territorio e una valutazione in un arco temporale.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Chiarezza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il linguaggio utilizzato deve essere comprensibile a tutti.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Veridicità e verificabilità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le fonti vanno sempre citate.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Attendibilità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evitare di inserire dati non sicuri o stime approssimative.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Autonomia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: se per la redazione del bilancio vengono coinvolti soggetti terzi, essi devono poter operare in assoluta indipendenza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aleway" pitchFamily="2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0768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A73CA8B-1395-43B1-0BB6-FDA2E8787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276999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it-IT" b="1">
                <a:solidFill>
                  <a:srgbClr val="444444"/>
                </a:solidFill>
                <a:effectLst/>
              </a:rPr>
              <a:t>Global Reporting Initiative Standard</a:t>
            </a:r>
          </a:p>
        </p:txBody>
      </p:sp>
      <p:pic>
        <p:nvPicPr>
          <p:cNvPr id="6146" name="Picture 2" descr="GRI Indicators List (Source: GRI Index G3, G4 -2013) | Download ...">
            <a:extLst>
              <a:ext uri="{FF2B5EF4-FFF2-40B4-BE49-F238E27FC236}">
                <a16:creationId xmlns:a16="http://schemas.microsoft.com/office/drawing/2014/main" xmlns="" id="{38833B03-D79D-D319-3E22-E7325D787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11382669" cy="551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788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67E5705-9B38-1884-7CC1-E65C2E160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276999"/>
          </a:xfrm>
        </p:spPr>
        <p:txBody>
          <a:bodyPr>
            <a:normAutofit fontScale="90000"/>
          </a:bodyPr>
          <a:lstStyle/>
          <a:p>
            <a:r>
              <a:rPr lang="it-IT" dirty="0"/>
              <a:t>IL TEMA DELLA DISABILITA’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A62232F6-634D-940F-DF16-DD2F97A82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97510"/>
            <a:ext cx="10972800" cy="5678478"/>
          </a:xfrm>
        </p:spPr>
        <p:txBody>
          <a:bodyPr>
            <a:normAutofit fontScale="92500"/>
          </a:bodyPr>
          <a:lstStyle/>
          <a:p>
            <a:pPr marL="75565" marR="185420" algn="just">
              <a:lnSpc>
                <a:spcPct val="150000"/>
              </a:lnSpc>
              <a:spcBef>
                <a:spcPts val="385"/>
              </a:spcBef>
              <a:spcAft>
                <a:spcPts val="0"/>
              </a:spcAft>
            </a:pP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Il</a:t>
            </a:r>
            <a:r>
              <a:rPr lang="it-IT" sz="18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tema</a:t>
            </a:r>
            <a:r>
              <a:rPr lang="it-IT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della</a:t>
            </a:r>
            <a:r>
              <a:rPr lang="it-IT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disabilità</a:t>
            </a:r>
            <a:r>
              <a:rPr lang="it-IT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è</a:t>
            </a:r>
            <a:r>
              <a:rPr lang="it-IT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diventato</a:t>
            </a:r>
            <a:r>
              <a:rPr lang="it-IT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centrale</a:t>
            </a:r>
            <a:r>
              <a:rPr lang="it-IT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nelle</a:t>
            </a:r>
            <a:r>
              <a:rPr lang="it-IT" sz="18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discussioni</a:t>
            </a:r>
            <a:r>
              <a:rPr lang="it-IT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sui</a:t>
            </a:r>
            <a:r>
              <a:rPr lang="it-IT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diritti</a:t>
            </a:r>
            <a:r>
              <a:rPr lang="it-IT" sz="180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umani,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essendo presente in cinque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degli obiettivi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dell’Agenda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2030.</a:t>
            </a:r>
          </a:p>
          <a:p>
            <a:pPr marL="75565" marR="185420" algn="just">
              <a:lnSpc>
                <a:spcPct val="150000"/>
              </a:lnSpc>
            </a:pP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Già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nel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2006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era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stata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sancita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Convenzione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ONU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sui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diritti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delle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persone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</a:t>
            </a:r>
            <a:r>
              <a:rPr lang="it-IT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disabilità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</a:t>
            </a:r>
            <a:r>
              <a:rPr lang="it-IT" sz="180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connessione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fondamentale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lavoro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disabilità,</a:t>
            </a:r>
            <a:r>
              <a:rPr lang="it-IT" sz="1800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entrata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vigore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Italia</a:t>
            </a:r>
            <a:r>
              <a:rPr lang="it-IT" sz="18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nel</a:t>
            </a:r>
            <a:r>
              <a:rPr lang="it-IT" sz="1800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2009,</a:t>
            </a:r>
            <a:r>
              <a:rPr lang="it-IT" sz="180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riconoscendo il diritto a lavoro e favorendo l’inclusione e l’accessibilità a persone con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disabilità.</a:t>
            </a:r>
          </a:p>
          <a:p>
            <a:pPr marL="75565" marR="184785" algn="just">
              <a:lnSpc>
                <a:spcPct val="150000"/>
              </a:lnSpc>
            </a:pP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livello internazionale è fondamentale la Convenzione 190/2019 di OIL, sulla violenza di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genere e le molestie sessuali a lavoro, in cui le persone più vulnerabili e maggiormente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esposte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rischio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risultano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essere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quelle</a:t>
            </a:r>
            <a:r>
              <a:rPr lang="it-IT" sz="18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disabilità,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motivo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cui</a:t>
            </a:r>
            <a:r>
              <a:rPr lang="it-IT" sz="18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meritano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una</a:t>
            </a:r>
            <a:r>
              <a:rPr lang="it-IT" sz="18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maggiore</a:t>
            </a:r>
            <a:r>
              <a:rPr lang="it-IT" sz="180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attenzione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 protezione.</a:t>
            </a:r>
          </a:p>
          <a:p>
            <a:pPr marL="75565" marR="185420" algn="just">
              <a:lnSpc>
                <a:spcPct val="150000"/>
              </a:lnSpc>
            </a:pP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L’ordinamento italiano tutela il diritto al lavoro delle persone con disabilità attraverso la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legge 68/1999, Norme per il Diritto al Lavoro dei Disabili, con la successiva modifica del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2015,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 il D.lgs. 81/2015 e il D.lgs. 151/2015.</a:t>
            </a:r>
          </a:p>
          <a:p>
            <a:pPr marL="75565" marR="185420" algn="just">
              <a:lnSpc>
                <a:spcPct val="150000"/>
              </a:lnSpc>
            </a:pP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z="1800" kern="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persone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disabili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è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entrata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vigore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Legge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“Dopo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Noi”,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Legge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112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22</a:t>
            </a:r>
            <a:r>
              <a:rPr lang="it-IT" sz="1800" kern="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giugno</a:t>
            </a:r>
            <a:r>
              <a:rPr lang="it-IT" sz="1800" kern="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2016,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introdotto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specifiche</a:t>
            </a:r>
            <a:r>
              <a:rPr lang="it-IT" sz="1800" kern="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tutele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persone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gravi</a:t>
            </a:r>
            <a:r>
              <a:rPr lang="it-IT" sz="1800" kern="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disabilità,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istituendo</a:t>
            </a:r>
            <a:r>
              <a:rPr lang="it-IT" sz="1800" kern="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</a:t>
            </a:r>
            <a:r>
              <a:rPr lang="it-IT" sz="1800" kern="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fondo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l’assistenza,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cui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risorse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vengono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ripartite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dal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Ministero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alle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regioni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annualmente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9309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92E8236-C28E-11CD-5185-7D8E44931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276999"/>
          </a:xfrm>
        </p:spPr>
        <p:txBody>
          <a:bodyPr>
            <a:normAutofit fontScale="90000"/>
          </a:bodyPr>
          <a:lstStyle/>
          <a:p>
            <a:r>
              <a:rPr lang="it-IT" dirty="0"/>
              <a:t>IL TEMA DEI MIGRANTI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013342B9-98BE-F9A8-FE3D-F61D65F10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97510"/>
            <a:ext cx="10972800" cy="1938992"/>
          </a:xfrm>
        </p:spPr>
        <p:txBody>
          <a:bodyPr>
            <a:normAutofit fontScale="92500" lnSpcReduction="20000"/>
          </a:bodyPr>
          <a:lstStyle/>
          <a:p>
            <a:pPr marL="75565" marR="185420" algn="just">
              <a:spcBef>
                <a:spcPts val="385"/>
              </a:spcBef>
              <a:spcAft>
                <a:spcPts val="0"/>
              </a:spcAft>
            </a:pP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Ulteriore categoria vulnerabile è quella dei migranti, tema ampiamente dibattuto in ambito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internazionale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 articolato in diverse Convenzioni.</a:t>
            </a:r>
          </a:p>
          <a:p>
            <a:pPr marL="75565" marR="185420" algn="just"/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livello normativo, la correlazione tra migranti e diritti umani, nasce con la Dichiarazione</a:t>
            </a:r>
            <a:r>
              <a:rPr lang="it-IT" sz="18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Universale dei Diritti Umani del ’48 e con il primo articolo della Convenzione di Ginevra,</a:t>
            </a:r>
            <a:r>
              <a:rPr lang="it-IT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cui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 ha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prima definizione</a:t>
            </a:r>
            <a:r>
              <a:rPr lang="it-IT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rifugiato e si tutelano i</a:t>
            </a:r>
            <a:r>
              <a:rPr lang="it-IT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diritti.</a:t>
            </a:r>
          </a:p>
          <a:p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Italia, la migrazione è riconosciuta come un principio costituzionale in cui la posizione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giuridica dello straniero è tutelata da diversi articoli della Costituzione (artt. 10, 1 e 4, 3 e</a:t>
            </a:r>
            <a:r>
              <a:rPr lang="it-IT" sz="1800" kern="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36).</a:t>
            </a:r>
            <a:endParaRPr lang="it-IT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xmlns="" id="{41A868B3-3B33-E6FB-621C-442E26133381}"/>
              </a:ext>
            </a:extLst>
          </p:cNvPr>
          <p:cNvSpPr txBox="1">
            <a:spLocks/>
          </p:cNvSpPr>
          <p:nvPr/>
        </p:nvSpPr>
        <p:spPr>
          <a:xfrm>
            <a:off x="599607" y="3290500"/>
            <a:ext cx="10972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r>
              <a:rPr lang="it-IT" kern="0" dirty="0">
                <a:solidFill>
                  <a:sysClr val="windowText" lastClr="000000"/>
                </a:solidFill>
              </a:rPr>
              <a:t>IL TEMA DEI GIOVANI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0E717B7E-DAB8-6534-E718-11872A88DA9A}"/>
              </a:ext>
            </a:extLst>
          </p:cNvPr>
          <p:cNvSpPr txBox="1"/>
          <p:nvPr/>
        </p:nvSpPr>
        <p:spPr>
          <a:xfrm>
            <a:off x="457200" y="3998355"/>
            <a:ext cx="10363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5565" marR="185420" indent="-635" algn="just">
              <a:lnSpc>
                <a:spcPct val="150000"/>
              </a:lnSpc>
            </a:pPr>
            <a:r>
              <a:rPr lang="it-IT" dirty="0">
                <a:latin typeface="Times New Roman" panose="02020603050405020304" pitchFamily="18" charset="0"/>
              </a:rPr>
              <a:t>Ultima categoria soggetta alle discriminazioni, è quella dei giovani, intendendo come tali i cittadini in una fascia di età tra i 15 e i 24 anni, anche se in Italia arriva fino ai 34 anni.264</a:t>
            </a:r>
          </a:p>
          <a:p>
            <a:r>
              <a:rPr lang="it-IT" dirty="0">
                <a:latin typeface="Times New Roman" panose="02020603050405020304" pitchFamily="18" charset="0"/>
              </a:rPr>
              <a:t>A livello nazionale l’obiettivo è di introdurre i giovani nel mondo del lavoro e le politiche utilizzate sono state quelle dell’alternanza scuola lavoro, il tirocinio e l’apprendistato</a:t>
            </a:r>
          </a:p>
        </p:txBody>
      </p:sp>
    </p:spTree>
    <p:extLst>
      <p:ext uri="{BB962C8B-B14F-4D97-AF65-F5344CB8AC3E}">
        <p14:creationId xmlns:p14="http://schemas.microsoft.com/office/powerpoint/2010/main" val="969130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4C6AD1A-05F1-49B9-73F2-560750CF2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276999"/>
          </a:xfrm>
        </p:spPr>
        <p:txBody>
          <a:bodyPr>
            <a:normAutofit fontScale="90000"/>
          </a:bodyPr>
          <a:lstStyle/>
          <a:p>
            <a:r>
              <a:rPr lang="it-IT" dirty="0"/>
              <a:t>Il tema della </a:t>
            </a:r>
            <a:r>
              <a:rPr lang="it-IT" dirty="0" err="1"/>
              <a:t>poverta’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96797EB2-3FAE-121A-40DC-B6C88FD36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10972800" cy="2492990"/>
          </a:xfrm>
        </p:spPr>
        <p:txBody>
          <a:bodyPr/>
          <a:lstStyle/>
          <a:p>
            <a:pPr algn="just"/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</a:t>
            </a:r>
            <a:r>
              <a:rPr lang="it-IT" sz="18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</a:t>
            </a:r>
            <a:r>
              <a:rPr lang="it-IT" sz="18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decreto</a:t>
            </a:r>
            <a:r>
              <a:rPr lang="it-IT" sz="18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legislativo</a:t>
            </a:r>
            <a:r>
              <a:rPr lang="it-IT" sz="18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n.</a:t>
            </a:r>
            <a:r>
              <a:rPr lang="it-IT" sz="18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147 del</a:t>
            </a:r>
            <a:r>
              <a:rPr lang="it-IT" sz="18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2017,</a:t>
            </a:r>
            <a:r>
              <a:rPr lang="it-IT" sz="1800" spc="3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l’Italia</a:t>
            </a:r>
            <a:r>
              <a:rPr lang="it-IT" sz="18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</a:t>
            </a:r>
            <a:r>
              <a:rPr lang="it-IT" sz="18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</a:t>
            </a:r>
            <a:r>
              <a:rPr lang="it-IT" sz="18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</a:t>
            </a:r>
            <a:r>
              <a:rPr lang="it-IT" sz="18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prima</a:t>
            </a:r>
            <a:r>
              <a:rPr lang="it-IT" sz="1800" spc="-2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volta</a:t>
            </a:r>
            <a:r>
              <a:rPr lang="it-IT" sz="1800" spc="-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nella</a:t>
            </a:r>
            <a:r>
              <a:rPr lang="it-IT" sz="18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sua</a:t>
            </a:r>
            <a:r>
              <a:rPr lang="it-IT" sz="1800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storia</a:t>
            </a:r>
            <a:r>
              <a:rPr lang="it-IT" sz="1800" spc="-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una</a:t>
            </a:r>
            <a:r>
              <a:rPr lang="it-IT" sz="1800" spc="-3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legge</a:t>
            </a:r>
            <a:r>
              <a:rPr lang="it-IT" sz="1800" b="1" spc="-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sulla</a:t>
            </a:r>
            <a:r>
              <a:rPr lang="it-IT" sz="1800" b="1" spc="-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povertà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algn="just"/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capacità dei servizi sociali – in rete</a:t>
            </a:r>
            <a:r>
              <a:rPr lang="it-IT" sz="18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centri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l’impiego,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servizi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socio-sanitari,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scuola,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</a:t>
            </a:r>
            <a:r>
              <a:rPr lang="it-IT" sz="18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agenzie</a:t>
            </a:r>
            <a:r>
              <a:rPr lang="it-IT" sz="18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formative,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servizi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</a:t>
            </a:r>
            <a:r>
              <a:rPr lang="it-IT" sz="1800" spc="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casa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valutare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</a:t>
            </a:r>
            <a:r>
              <a:rPr lang="it-IT" sz="1800" spc="4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bisogno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dei</a:t>
            </a:r>
            <a:r>
              <a:rPr lang="it-IT" sz="1800" spc="4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nuclei</a:t>
            </a:r>
            <a:r>
              <a:rPr lang="it-IT" sz="1800" spc="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familiari</a:t>
            </a:r>
            <a:r>
              <a:rPr lang="it-IT" sz="1800" spc="-3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povertà, di porsi obiettivi concreti di inclusione, di individuare i sostegni necessari per attivare i percorsi verso l’autonomia è cruciale perché</a:t>
            </a:r>
            <a:r>
              <a:rPr lang="it-IT" sz="1800" spc="-32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REI possa raggiungere i risultati attesi. Allo stesso modo</a:t>
            </a:r>
            <a:r>
              <a:rPr lang="it-IT" sz="18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è essenziale che la rete dei servizi si apra alla comunità, coinvolgendo il terzo</a:t>
            </a:r>
            <a:r>
              <a:rPr lang="it-IT" sz="1800" b="1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settore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patrimonio storico di grandi energie nel contrasto alla povertà nel nostro paese –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 le forze produttive del territorio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il lavoro</a:t>
            </a:r>
            <a:r>
              <a:rPr lang="it-IT" sz="1800" spc="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continuando</a:t>
            </a:r>
            <a:r>
              <a:rPr lang="it-IT" sz="18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ad</a:t>
            </a:r>
            <a:r>
              <a:rPr lang="it-IT" sz="1800" spc="-3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essere la</a:t>
            </a:r>
            <a:r>
              <a:rPr lang="it-IT" sz="18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via</a:t>
            </a:r>
            <a:r>
              <a:rPr lang="it-IT" sz="18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maestra</a:t>
            </a:r>
            <a:r>
              <a:rPr lang="it-IT" sz="1800" spc="-1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 uscire</a:t>
            </a:r>
            <a:r>
              <a:rPr lang="it-IT" sz="1800" spc="-5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dalla</a:t>
            </a:r>
            <a:r>
              <a:rPr lang="it-IT" sz="1800" spc="-1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povertà.</a:t>
            </a:r>
          </a:p>
          <a:p>
            <a:pPr algn="just"/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it-IT" dirty="0"/>
          </a:p>
        </p:txBody>
      </p:sp>
      <p:pic>
        <p:nvPicPr>
          <p:cNvPr id="4" name="image4.png">
            <a:extLst>
              <a:ext uri="{FF2B5EF4-FFF2-40B4-BE49-F238E27FC236}">
                <a16:creationId xmlns:a16="http://schemas.microsoft.com/office/drawing/2014/main" xmlns="" id="{FB00CB3D-5B36-C11C-66E9-F45BF72AD42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9959" y="2819401"/>
            <a:ext cx="5255241" cy="376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10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1A6B70EE-8D8D-D6BB-CCD2-AF9B0C16EB3E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762000"/>
            <a:ext cx="10363200" cy="4876800"/>
            <a:chOff x="0" y="0"/>
            <a:chExt cx="17631" cy="4479"/>
          </a:xfrm>
        </p:grpSpPr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xmlns="" id="{94E6B6CF-F7C5-BA24-4681-DA63777216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00" y="278"/>
              <a:ext cx="1200" cy="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xmlns="" id="{78B4D995-F450-4538-E555-0F3F7686D5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24"/>
              <a:ext cx="17631" cy="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xmlns="" id="{103081A6-CB56-9E1C-1A25-9495F730B1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2" y="0"/>
              <a:ext cx="924" cy="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 Box 6">
              <a:extLst>
                <a:ext uri="{FF2B5EF4-FFF2-40B4-BE49-F238E27FC236}">
                  <a16:creationId xmlns:a16="http://schemas.microsoft.com/office/drawing/2014/main" xmlns="" id="{04997DBC-E826-A4D2-AACB-B58D62DD6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17631" cy="4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1625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r>
                <a:rPr kumimoji="0" lang="it-IT" altLang="zh-CN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 Light" panose="020F0302020204030204" pitchFamily="34" charset="0"/>
                  <a:ea typeface="DengXian" panose="02010600030101010101" pitchFamily="2" charset="-122"/>
                </a:rPr>
                <a:t>La povertà in Italia (</a:t>
              </a:r>
              <a:r>
                <a:rPr kumimoji="0" lang="it-IT" altLang="zh-CN" sz="2400" b="0" i="1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 Light" panose="020F0302020204030204" pitchFamily="34" charset="0"/>
                  <a:ea typeface="DengXian" panose="02010600030101010101" pitchFamily="2" charset="-122"/>
                </a:rPr>
                <a:t>segue</a:t>
              </a:r>
              <a:r>
                <a:rPr kumimoji="0" lang="it-IT" altLang="zh-CN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 Light" panose="020F0302020204030204" pitchFamily="34" charset="0"/>
                  <a:ea typeface="DengXian" panose="02010600030101010101" pitchFamily="2" charset="-122"/>
                </a:rPr>
                <a:t>)</a:t>
              </a:r>
              <a:endPara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1254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9B4B04AC-3500-DE88-9985-BDFC4F97E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04800"/>
            <a:ext cx="10972800" cy="6197977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it-IT" b="1" dirty="0"/>
              <a:t>PIANO OPERATIVO</a:t>
            </a:r>
          </a:p>
          <a:p>
            <a:pPr algn="ctr"/>
            <a:r>
              <a:rPr lang="it-IT" b="1" dirty="0"/>
              <a:t>PER LA PRESENTAZIONE DA PARTE DEGLI AMBITI SOCIALI TERRITORIALI DI </a:t>
            </a:r>
          </a:p>
          <a:p>
            <a:pPr algn="ctr"/>
            <a:r>
              <a:rPr lang="it-IT" b="1" dirty="0"/>
              <a:t>PROPOSTE DI ADESIONE ALLE PROGETTUALITA’ DI CUI ALLA MISSIONE 5 </a:t>
            </a:r>
          </a:p>
          <a:p>
            <a:pPr algn="ctr"/>
            <a:r>
              <a:rPr lang="it-IT" b="1" dirty="0"/>
              <a:t>“INCLUSIONE E COESIONE”, COMPONENTE 2 "INFRASTRUTTURE SOCIALI, </a:t>
            </a:r>
          </a:p>
          <a:p>
            <a:pPr algn="ctr"/>
            <a:r>
              <a:rPr lang="it-IT" b="1" dirty="0"/>
              <a:t>FAMIGLIE, COMUNITA' E TERZO SETTORE”, SOTTOCOMPONENTE 1 “SERVIZI </a:t>
            </a:r>
          </a:p>
          <a:p>
            <a:pPr algn="ctr"/>
            <a:r>
              <a:rPr lang="it-IT" b="1" dirty="0"/>
              <a:t>SOCIALI, DISABILITA' E MARGINALITA' SOCIALE”, – INVESTIMENTI 1.1, 1.2 E 1.3 </a:t>
            </a:r>
          </a:p>
          <a:p>
            <a:pPr algn="ctr"/>
            <a:r>
              <a:rPr lang="it-IT" b="1" dirty="0"/>
              <a:t>DEL PIANO NAZIONALE DI RIPRESA E RESILIENZA (PNRR):</a:t>
            </a:r>
          </a:p>
          <a:p>
            <a:pPr algn="ctr"/>
            <a:r>
              <a:rPr lang="it-IT" b="1" dirty="0"/>
              <a:t>A) INVESTIMENTO 1.1 - SOSTEGNO ALLE PERSONE VULNERABILI E </a:t>
            </a:r>
          </a:p>
          <a:p>
            <a:pPr algn="ctr"/>
            <a:r>
              <a:rPr lang="it-IT" b="1" dirty="0"/>
              <a:t>PREVENZIONE DELL’ISTITUZIONALIZZAZIONE DEGLI ANZIANI NON </a:t>
            </a:r>
          </a:p>
          <a:p>
            <a:pPr algn="ctr"/>
            <a:r>
              <a:rPr lang="it-IT" b="1" dirty="0"/>
              <a:t>AUTOSUFFICIENTI;</a:t>
            </a:r>
          </a:p>
          <a:p>
            <a:pPr algn="ctr"/>
            <a:r>
              <a:rPr lang="it-IT" b="1" dirty="0"/>
              <a:t>B) INVESTIMENTO 1.2 - PERCORSI DI AUTONOMIA PER PERSONE CON </a:t>
            </a:r>
          </a:p>
          <a:p>
            <a:pPr algn="ctr"/>
            <a:r>
              <a:rPr lang="it-IT" b="1" dirty="0"/>
              <a:t>DISABILITÀ;</a:t>
            </a:r>
          </a:p>
          <a:p>
            <a:pPr algn="ctr"/>
            <a:r>
              <a:rPr lang="it-IT" b="1" dirty="0"/>
              <a:t>C) INVESTIMENTO 1.3 - HOUSING TEMPORANEO E STAZIONI DI POSTA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1. PNRR e Next Generation EU......................................................................................................................</a:t>
            </a:r>
          </a:p>
          <a:p>
            <a:r>
              <a:rPr lang="it-IT" dirty="0"/>
              <a:t>1.1. Modalità di attuazione dei progetti......................................................................................................</a:t>
            </a:r>
          </a:p>
          <a:p>
            <a:r>
              <a:rPr lang="it-IT" dirty="0"/>
              <a:t>1.2. Principi generali applicabili agli interventi finanziati dal PNRR.............................................................</a:t>
            </a:r>
          </a:p>
          <a:p>
            <a:r>
              <a:rPr lang="it-IT" dirty="0"/>
              <a:t>1.3. Governance multilivello........................................................................................................................</a:t>
            </a:r>
          </a:p>
          <a:p>
            <a:r>
              <a:rPr lang="it-IT" dirty="0"/>
              <a:t>1.4. Assi strategici, Missioni e Componenti nel PNRR.................................................................................</a:t>
            </a:r>
          </a:p>
        </p:txBody>
      </p:sp>
    </p:spTree>
    <p:extLst>
      <p:ext uri="{BB962C8B-B14F-4D97-AF65-F5344CB8AC3E}">
        <p14:creationId xmlns:p14="http://schemas.microsoft.com/office/powerpoint/2010/main" val="3148051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63945A8B-3BF3-22A9-78EB-10A3E667D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520511"/>
            <a:ext cx="10972800" cy="5539978"/>
          </a:xfrm>
        </p:spPr>
        <p:txBody>
          <a:bodyPr>
            <a:normAutofit fontScale="62500" lnSpcReduction="20000"/>
          </a:bodyPr>
          <a:lstStyle/>
          <a:p>
            <a:r>
              <a:rPr lang="it-IT" dirty="0"/>
              <a:t>La Sottocomponente "Servizi sociali, disabilità e marginalità sociale" nell'ambito della Componente M5C2 </a:t>
            </a:r>
          </a:p>
          <a:p>
            <a:r>
              <a:rPr lang="it-IT" dirty="0"/>
              <a:t>del PNRR .......................................................................................................................................................</a:t>
            </a:r>
          </a:p>
          <a:p>
            <a:r>
              <a:rPr lang="it-IT" dirty="0"/>
              <a:t>2.1 Gli Investimenti......................................................................................................................................</a:t>
            </a:r>
          </a:p>
          <a:p>
            <a:r>
              <a:rPr lang="it-IT" dirty="0"/>
              <a:t>2.2 Le Riforme della disabilità e della non autosufficienza ......................................................................</a:t>
            </a:r>
          </a:p>
          <a:p>
            <a:r>
              <a:rPr lang="it-IT" dirty="0"/>
              <a:t>3 Programmazione integrata del sistema dei servizi sociali e PNRR.............................................................</a:t>
            </a:r>
          </a:p>
          <a:p>
            <a:r>
              <a:rPr lang="it-IT" dirty="0"/>
              <a:t>3.1 Livelli Essenziali delle Prestazioni in Ambito Sociale LEPS.....................................................................</a:t>
            </a:r>
          </a:p>
          <a:p>
            <a:r>
              <a:rPr lang="it-IT" dirty="0"/>
              <a:t>3.2 Linee guida e protocolli condivisi .........................................................................................................</a:t>
            </a:r>
          </a:p>
          <a:p>
            <a:r>
              <a:rPr lang="it-IT" dirty="0"/>
              <a:t>4 La Cabina di regia PNNR e il ruolo degli Ambiti Territoriali Sociali ATS ...................................................</a:t>
            </a:r>
          </a:p>
          <a:p>
            <a:r>
              <a:rPr lang="it-IT" dirty="0"/>
              <a:t>5. Gli Investimenti PNRR a titolarità del Ministero del Lavoro e delle Politiche Sociali – Direzione Generale </a:t>
            </a:r>
          </a:p>
          <a:p>
            <a:r>
              <a:rPr lang="it-IT" dirty="0"/>
              <a:t>per la lotta alla povertà e per la programmazione sociale.........................................................................</a:t>
            </a:r>
          </a:p>
          <a:p>
            <a:r>
              <a:rPr lang="it-IT" dirty="0"/>
              <a:t>5.1 Gli Investimenti.....................................................................................................................................</a:t>
            </a:r>
          </a:p>
          <a:p>
            <a:r>
              <a:rPr lang="it-IT" dirty="0"/>
              <a:t>a) Investimento 1.1 - Sostegno alle persone vulnerabili e prevenzione dell’istituzionalizzazione degli </a:t>
            </a:r>
          </a:p>
          <a:p>
            <a:r>
              <a:rPr lang="it-IT" dirty="0"/>
              <a:t>anziani non autosufficienti ........................................................................................................................</a:t>
            </a:r>
          </a:p>
          <a:p>
            <a:r>
              <a:rPr lang="it-IT" dirty="0"/>
              <a:t>b) Investimento 1.2 Percorsi di autonomia per persone con disabilità......................................................</a:t>
            </a:r>
          </a:p>
          <a:p>
            <a:r>
              <a:rPr lang="it-IT" dirty="0"/>
              <a:t>c) Investimento 1.3 - HOUSING TEMPORANEO E STAZIONI DI POSTA......................................................</a:t>
            </a:r>
          </a:p>
          <a:p>
            <a:r>
              <a:rPr lang="it-IT" dirty="0"/>
              <a:t>5.2 Risorse per ciascuna linee di attività ...................................................................................................</a:t>
            </a:r>
          </a:p>
          <a:p>
            <a:r>
              <a:rPr lang="it-IT" dirty="0"/>
              <a:t>5.3 Modalità di partecipazione e manifestazione di interesse ...................................................................</a:t>
            </a:r>
          </a:p>
          <a:p>
            <a:r>
              <a:rPr lang="it-IT" dirty="0"/>
              <a:t>5.4 Modalità di </a:t>
            </a:r>
            <a:r>
              <a:rPr lang="it-IT"/>
              <a:t>finanziamento ...................................................................................................................</a:t>
            </a:r>
            <a:endParaRPr lang="it-IT" dirty="0"/>
          </a:p>
          <a:p>
            <a:r>
              <a:rPr lang="it-IT" dirty="0"/>
              <a:t>6 Cronoprogramma indicativo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7424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3D1E46C-9476-DDEE-C77F-1914997B3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276999"/>
          </a:xfrm>
        </p:spPr>
        <p:txBody>
          <a:bodyPr>
            <a:normAutofit fontScale="90000"/>
          </a:bodyPr>
          <a:lstStyle/>
          <a:p>
            <a:r>
              <a:rPr lang="it-IT" dirty="0"/>
              <a:t>ALCUNE DEFINIZIONI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312C1928-C14A-0029-1027-CF50E87D7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914400"/>
            <a:ext cx="10972800" cy="6217087"/>
          </a:xfrm>
        </p:spPr>
        <p:txBody>
          <a:bodyPr>
            <a:normAutofit fontScale="92500" lnSpcReduction="10000"/>
          </a:bodyPr>
          <a:lstStyle/>
          <a:p>
            <a:pPr marL="75565" marR="185420" algn="just">
              <a:lnSpc>
                <a:spcPct val="150000"/>
              </a:lnSpc>
            </a:pP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tematica sociale implica l’attivarsi di processi di integrazione e di adattamento che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consentano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alla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collettività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sentirsi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inclusa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culturalmente,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economicamente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politicamente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e, soprattutto, di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dare</a:t>
            </a:r>
            <a:r>
              <a:rPr lang="it-IT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 contributo allo sviluppo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sostenibile.</a:t>
            </a:r>
          </a:p>
          <a:p>
            <a:pPr marL="75565" marR="18542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L’inclusione</a:t>
            </a:r>
            <a:r>
              <a:rPr lang="it-IT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</a:t>
            </a:r>
            <a:r>
              <a:rPr lang="it-IT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essere</a:t>
            </a:r>
            <a:r>
              <a:rPr lang="it-IT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una</a:t>
            </a:r>
            <a:r>
              <a:rPr lang="it-IT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scelta</a:t>
            </a:r>
            <a:r>
              <a:rPr lang="it-IT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politica,</a:t>
            </a:r>
            <a:r>
              <a:rPr lang="it-IT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etica</a:t>
            </a:r>
            <a:r>
              <a:rPr lang="it-IT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it-IT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culturale,</a:t>
            </a:r>
            <a:r>
              <a:rPr lang="it-IT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</a:t>
            </a:r>
            <a:r>
              <a:rPr lang="it-IT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proietti</a:t>
            </a:r>
            <a:r>
              <a:rPr lang="it-IT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verso</a:t>
            </a:r>
            <a:r>
              <a:rPr lang="it-IT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</a:t>
            </a:r>
            <a:r>
              <a:rPr lang="it-IT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ambiente</a:t>
            </a:r>
            <a:r>
              <a:rPr lang="it-IT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</a:t>
            </a:r>
            <a:r>
              <a:rPr lang="it-IT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consenta la partecipazione, la crescita e lo sviluppo.</a:t>
            </a:r>
          </a:p>
          <a:p>
            <a:pPr marL="75565" marR="184785" algn="just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</a:pP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parla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it-IT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Diversity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&amp;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Inclusion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”,</a:t>
            </a:r>
            <a:r>
              <a:rPr lang="it-IT" sz="20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termine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usato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molto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frequentemente,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cui</a:t>
            </a:r>
            <a:r>
              <a:rPr lang="it-IT" sz="20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due</a:t>
            </a:r>
            <a:r>
              <a:rPr lang="it-IT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concetti</a:t>
            </a:r>
            <a:r>
              <a:rPr lang="it-IT" sz="200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sono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strettamente correlati ed interdipendenti.</a:t>
            </a:r>
          </a:p>
          <a:p>
            <a:pPr marL="75565" marR="184785" algn="just">
              <a:lnSpc>
                <a:spcPct val="150000"/>
              </a:lnSpc>
            </a:pP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 diversità si intendono tutte le differenze tra gruppi e individui, ed in prospettiva sociale</a:t>
            </a:r>
            <a:r>
              <a:rPr lang="it-IT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possiamo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identificare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nelle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diseguaglianze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causano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delle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discriminazioni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trattamento.</a:t>
            </a:r>
          </a:p>
          <a:p>
            <a:pPr marL="75565" marR="184785" algn="just">
              <a:lnSpc>
                <a:spcPct val="150000"/>
              </a:lnSpc>
            </a:pP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L’inclusione può essere, invece, definita come un approccio che risponde alle dimensioni</a:t>
            </a:r>
            <a:r>
              <a:rPr lang="it-IT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della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diversità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 consapevolezza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 il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coraggio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abbattere</a:t>
            </a:r>
            <a:r>
              <a:rPr lang="it-IT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it-IT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pregiudizi inconsci.</a:t>
            </a:r>
          </a:p>
          <a:p>
            <a:pPr marL="75565" algn="l"/>
            <a:r>
              <a:rPr lang="it-IT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75565" algn="l"/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75565" algn="l"/>
            <a:r>
              <a:rPr lang="it-IT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34973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e">
  <a:themeElements>
    <a:clrScheme name="Ione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e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e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1821</Words>
  <Application>Microsoft Office PowerPoint</Application>
  <PresentationFormat>Widescreen</PresentationFormat>
  <Paragraphs>154</Paragraphs>
  <Slides>23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DengXian</vt:lpstr>
      <vt:lpstr>Montserrat</vt:lpstr>
      <vt:lpstr>Open Sans</vt:lpstr>
      <vt:lpstr>Raleway</vt:lpstr>
      <vt:lpstr>Rubik</vt:lpstr>
      <vt:lpstr>Times New Roman</vt:lpstr>
      <vt:lpstr>Wingdings 3</vt:lpstr>
      <vt:lpstr>Ione</vt:lpstr>
      <vt:lpstr>PNRR E INCLUSIONE SOCIALE </vt:lpstr>
      <vt:lpstr>PNRR PIANO NAZIONALE RIPRESA E RESILIENZA</vt:lpstr>
      <vt:lpstr>IL TEMA DELLA DISABILITA’</vt:lpstr>
      <vt:lpstr>IL TEMA DEI MIGRANTI</vt:lpstr>
      <vt:lpstr>Il tema della poverta’</vt:lpstr>
      <vt:lpstr>Presentazione standard di PowerPoint</vt:lpstr>
      <vt:lpstr>Presentazione standard di PowerPoint</vt:lpstr>
      <vt:lpstr>Presentazione standard di PowerPoint</vt:lpstr>
      <vt:lpstr>ALCUNE DEFINIZIONI </vt:lpstr>
      <vt:lpstr>SUSTAINABLE DEVELOPMENT GOALS </vt:lpstr>
      <vt:lpstr>Presentazione standard di PowerPoint</vt:lpstr>
      <vt:lpstr>LE NORMATIVE DI  CERTIFICAZIONI VOLONTARIE</vt:lpstr>
      <vt:lpstr>MODELLO A QUATTRO LIVELLI DI GARDENSWARTZ &amp; ROW  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DAL RISCHIO ALL’OPPORTUNITÀ</vt:lpstr>
      <vt:lpstr>DECRETO 23 luglio 2019 Linee guida per la realizzazione di sistemi di valutazione dell'impatto sociale delle attivita' svolte dagli enti del Terzo settore. </vt:lpstr>
      <vt:lpstr>Valutazione impatto sociale</vt:lpstr>
      <vt:lpstr>Presentazione standard di PowerPoint</vt:lpstr>
      <vt:lpstr>Presentazione standard di PowerPoint</vt:lpstr>
      <vt:lpstr>Global Reporting Initiative Standard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PNRR E INCLUSIONE SOCIALE </dc:title>
  <dc:creator>Agata Matarazzo</dc:creator>
  <cp:lastModifiedBy>Torre Anna Maria </cp:lastModifiedBy>
  <cp:revision>3</cp:revision>
  <dcterms:created xsi:type="dcterms:W3CDTF">2025-10-01T04:48:13Z</dcterms:created>
  <dcterms:modified xsi:type="dcterms:W3CDTF">2025-12-30T13:28:52Z</dcterms:modified>
</cp:coreProperties>
</file>